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9.png" ContentType="image/png"/>
  <Override PartName="/ppt/media/image18.png" ContentType="image/png"/>
  <Override PartName="/ppt/media/image17.tif" ContentType="image/tiff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9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01D7BFFC-0E47-4714-94A6-1C1EF7D5747D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1F121CC-7BFD-4BCB-9A2A-EFE69561A173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C4D28C9-02BB-4A90-8332-320A28E3A3C8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AA72EC0-0333-4300-90EF-35CAB360B43F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1130B65-3C7B-4A55-B220-96731094486A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is a smart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transport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project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Has currently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been in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development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around 1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month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Covers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descriptive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analysis of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weather data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911 call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log data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Overview: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received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records from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Hamilton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County 911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Emergency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Center, and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weather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reports from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KCHA Lovell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Field Airport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Station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Goal: Discover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correlations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between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injuries that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resulted from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reported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vehicular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accidents and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weather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occurrences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A0EE70E-7B39-4443-AB92-2EDBA15ADE68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Blue represents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currently used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factors, with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green being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future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phases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Originally, we got a mass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amount of data from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the two sources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The two data sets were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separate, so we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combined them into a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single data source by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time and date.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Once the data had been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matched accordingly,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we had to format the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variables into a style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that was acceptable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for Logistic Regression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to be performed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We began by creating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dummy values for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each of the variables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Then, we aggregated the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dummy values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All weather data was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aggregated based on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general attributes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(light rain, rain, heavy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rain, and drizzle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became rainy)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This reduced our total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number of features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from 22 to 4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We also dropped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redundant data like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specific wind direction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(N, NE, S, SW)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These were already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represented by the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Wind Direction in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Degrees category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Through testing, we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determined to drop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more features,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including Wind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Direction in Degrees,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Wind Speed, Clear,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Pressure, Wind Gust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Speed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Currently, we are running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our tests using 9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features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166EA48-FC5B-4B18-A45E-147951C81553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 accidents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that resulted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an injury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were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aggregated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into the Injury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category,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while the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remaining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were deemed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 injury.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Injury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accounts for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roughly 20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percent of the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total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accidents.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EA332B8-4C64-4388-8055-DBFF1A513DAF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For the Accidents per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Day in 2017 Graph: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Mention high and low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points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High points: took place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around Thanksgiving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and Christmas, with 3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significantly high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spikes in the last 60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days of the year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Low points: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Day 359: Christmas Day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itself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Day 365 (New Years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Eve): Dec 31</a:t>
            </a:r>
            <a:r>
              <a:rPr b="0" lang="en-US" sz="718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st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Day 247: Sep 4</a:t>
            </a:r>
            <a:r>
              <a:rPr b="0" lang="en-US" sz="718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th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(Labor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Day)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355F41E-F0FB-441D-9FDA-212264662386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Note, workweek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versus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weekend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totals.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Weekend is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much lower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overall, but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near midnight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 both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Saturday and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Sunday are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markedly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higher than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weekdays.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Also, see that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Friday’s rush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hour occurs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roughly an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hour before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rest of the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workweek.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(Perhaps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individuals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leaving work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early for a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long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weekend?)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8801330-618D-4233-9B27-2D656285D704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Black line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indicates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standard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deviation. (SD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the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dispersion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range of the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feature, so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Humidity has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most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range since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humidity is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represented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 a percent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 a whole)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5669851-0AE7-4D87-8CBB-DA0687E1B791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5845701-CEB1-4363-AC3D-4D6824162814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 Value =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Variables are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considered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significant if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their p-value is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below the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significance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level, which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us was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0.05. Note: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After removing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 features, all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p-values fell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below the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significance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threshold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Odds = How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likely it is that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feature will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cause the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accident to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have injuries.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Above 1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means the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injury is more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likely to cause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 injury,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below 1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means less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likely to cause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 injury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16EC219-65A6-4650-972B-E7EDC0CABC03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4136760" y="2666520"/>
            <a:ext cx="3915000" cy="312372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4136760" y="2666520"/>
            <a:ext cx="3915000" cy="3123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141560" y="609480"/>
            <a:ext cx="9905760" cy="8830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4136760" y="2666520"/>
            <a:ext cx="3915000" cy="312372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4136760" y="2666520"/>
            <a:ext cx="3915000" cy="3123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141560" y="609480"/>
            <a:ext cx="9905760" cy="8830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751040" y="609480"/>
            <a:ext cx="8676000" cy="320004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</a:t>
            </a: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</a:t>
            </a: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</a:t>
            </a: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</a:t>
            </a: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k</a:t>
            </a: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</a:t>
            </a: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</a:t>
            </a: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</a:t>
            </a: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</a:t>
            </a: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</a:t>
            </a: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</a:t>
            </a: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</a:t>
            </a: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</a:t>
            </a: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</a:t>
            </a: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</a:t>
            </a: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</a:t>
            </a: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</a:t>
            </a: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</a:t>
            </a: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</a:t>
            </a: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</a:t>
            </a: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</a:t>
            </a: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</a:t>
            </a: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</a:t>
            </a: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</a:t>
            </a: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y</a:t>
            </a: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</a:t>
            </a: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837640" y="5883120"/>
            <a:ext cx="1599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b="1" lang="en-US" sz="900" spc="-1" strike="noStrike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7/5/18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1141560" y="5883120"/>
            <a:ext cx="7543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5508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53E93BEE-795E-410E-A794-518A9D1AC3C8}" type="slidenum">
              <a:rPr b="1" lang="en-US" sz="900" spc="-1" strike="noStrike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b="0" lang="en-US" sz="16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b="0" lang="en-US" sz="14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b="0" lang="en-US" sz="14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</a:t>
            </a:r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</a:t>
            </a: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edit </a:t>
            </a: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Master </a:t>
            </a: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title </a:t>
            </a: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style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anchor="ctr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LevelEdit Master text styles</a:t>
            </a:r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level</a:t>
            </a:r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002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level</a:t>
            </a:r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542960" indent="-171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4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level</a:t>
            </a:r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000160" indent="-171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4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level</a:t>
            </a:r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8837640" y="5883120"/>
            <a:ext cx="1599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b="1" lang="en-US" sz="900" spc="-1" strike="noStrike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7/5/18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1141560" y="5883120"/>
            <a:ext cx="7543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5508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D33B7855-4C02-403D-8F79-D06985CDD9EB}" type="slidenum">
              <a:rPr b="1" lang="en-US" sz="900" spc="-1" strike="noStrike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hyperlink" Target="file:///Users/peteway/Documents/GitHub/SCAL_USIgnite-911/my_map.html" TargetMode="External"/><Relationship Id="rId3" Type="http://schemas.openxmlformats.org/officeDocument/2006/relationships/hyperlink" Target="http://oitsjustjose.com/SCAL_USIgnite-911/" TargetMode="External"/><Relationship Id="rId4" Type="http://schemas.openxmlformats.org/officeDocument/2006/relationships/hyperlink" Target="https://congeo.maps.arcgis.com/home/webmap/viewer.html?webmap=497318672b18414696360d0cccfe3dfe" TargetMode="External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t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1285200" y="112320"/>
            <a:ext cx="9169560" cy="14133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Moto</a:t>
            </a: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 </a:t>
            </a: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Vehic</a:t>
            </a: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le </a:t>
            </a: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Accid</a:t>
            </a: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ents</a:t>
            </a: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36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per </a:t>
            </a:r>
            <a:r>
              <a:rPr b="0" lang="en-US" sz="36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emerge</a:t>
            </a:r>
            <a:r>
              <a:rPr b="0" lang="en-US" sz="36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ncy </a:t>
            </a:r>
            <a:r>
              <a:rPr b="0" lang="en-US" sz="36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Call </a:t>
            </a:r>
            <a:r>
              <a:rPr b="0" lang="en-US" sz="36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Data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4" name="TextShape 2"/>
          <p:cNvSpPr txBox="1"/>
          <p:nvPr/>
        </p:nvSpPr>
        <p:spPr>
          <a:xfrm>
            <a:off x="1751040" y="5745960"/>
            <a:ext cx="8676000" cy="10166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en-US" sz="21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Pete Way, </a:t>
            </a:r>
            <a:r>
              <a:rPr b="0" lang="en-US" sz="21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Jeremy </a:t>
            </a:r>
            <a:r>
              <a:rPr b="0" lang="en-US" sz="21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Roland, Dr. </a:t>
            </a:r>
            <a:r>
              <a:rPr b="0" lang="en-US" sz="21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Mina Sartipi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1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SCAL </a:t>
            </a:r>
            <a:r>
              <a:rPr b="0" lang="en-US" sz="21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Research 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" name="Picture 5" descr=""/>
          <p:cNvPicPr/>
          <p:nvPr/>
        </p:nvPicPr>
        <p:blipFill>
          <a:blip r:embed="rId1"/>
          <a:stretch/>
        </p:blipFill>
        <p:spPr>
          <a:xfrm>
            <a:off x="6613200" y="1908720"/>
            <a:ext cx="3376800" cy="2880720"/>
          </a:xfrm>
          <a:prstGeom prst="rect">
            <a:avLst/>
          </a:prstGeom>
          <a:ln>
            <a:noFill/>
          </a:ln>
        </p:spPr>
      </p:pic>
      <p:pic>
        <p:nvPicPr>
          <p:cNvPr id="86" name="Picture 7" descr=""/>
          <p:cNvPicPr/>
          <p:nvPr/>
        </p:nvPicPr>
        <p:blipFill>
          <a:blip r:embed="rId2"/>
          <a:stretch/>
        </p:blipFill>
        <p:spPr>
          <a:xfrm>
            <a:off x="2062080" y="2499120"/>
            <a:ext cx="3238560" cy="3238560"/>
          </a:xfrm>
          <a:prstGeom prst="rect">
            <a:avLst/>
          </a:prstGeom>
          <a:ln>
            <a:noFill/>
          </a:ln>
        </p:spPr>
      </p:pic>
      <p:pic>
        <p:nvPicPr>
          <p:cNvPr id="87" name="Picture 3" descr=""/>
          <p:cNvPicPr/>
          <p:nvPr/>
        </p:nvPicPr>
        <p:blipFill>
          <a:blip r:embed="rId3"/>
          <a:stretch/>
        </p:blipFill>
        <p:spPr>
          <a:xfrm>
            <a:off x="3984120" y="1793160"/>
            <a:ext cx="3622680" cy="3643920"/>
          </a:xfrm>
          <a:prstGeom prst="rect">
            <a:avLst/>
          </a:prstGeom>
          <a:ln>
            <a:noFill/>
          </a:ln>
          <a:effectLst>
            <a:glow rad="228600">
              <a:schemeClr val="tx1">
                <a:lumMod val="95000"/>
                <a:alpha val="40000"/>
              </a:schemeClr>
            </a:glow>
          </a:effectLst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1141560" y="105120"/>
            <a:ext cx="9905760" cy="90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Future </a:t>
            </a: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Phases </a:t>
            </a: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of </a:t>
            </a: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researc</a:t>
            </a: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141480" y="1423440"/>
            <a:ext cx="6494760" cy="347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Next phases of research to include: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51 local area weather stations to provide more accurate reports for each 911 report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Implement geolocation using Latitude, Longitude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  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and specific addresses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Track most frequent accident hotspots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Compare such hotspots to notorious roadways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92d05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Enhance feature accuracy by integrating TITAN crash field notes alongside 911 reports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2" name="Picture 10" descr=""/>
          <p:cNvPicPr/>
          <p:nvPr/>
        </p:nvPicPr>
        <p:blipFill>
          <a:blip r:embed="rId1"/>
          <a:stretch/>
        </p:blipFill>
        <p:spPr>
          <a:xfrm>
            <a:off x="6720480" y="1010160"/>
            <a:ext cx="4571640" cy="4868640"/>
          </a:xfrm>
          <a:prstGeom prst="rect">
            <a:avLst/>
          </a:prstGeom>
          <a:ln>
            <a:noFill/>
          </a:ln>
        </p:spPr>
      </p:pic>
      <p:sp>
        <p:nvSpPr>
          <p:cNvPr id="113" name="Line 3"/>
          <p:cNvSpPr/>
          <p:nvPr/>
        </p:nvSpPr>
        <p:spPr>
          <a:xfrm>
            <a:off x="215640" y="1811880"/>
            <a:ext cx="5210280" cy="360"/>
          </a:xfrm>
          <a:prstGeom prst="line">
            <a:avLst/>
          </a:prstGeom>
          <a:ln>
            <a:solidFill>
              <a:srgbClr val="00b0f0"/>
            </a:solidFill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14" name="CustomShape 4"/>
          <p:cNvSpPr/>
          <p:nvPr/>
        </p:nvSpPr>
        <p:spPr>
          <a:xfrm>
            <a:off x="6720480" y="5878800"/>
            <a:ext cx="4571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f28943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2"/>
              </a:rPr>
              <a:t>Weather Station Map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5"/>
          <p:cNvSpPr/>
          <p:nvPr/>
        </p:nvSpPr>
        <p:spPr>
          <a:xfrm>
            <a:off x="6720480" y="6248160"/>
            <a:ext cx="26388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f28943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3"/>
              </a:rPr>
              <a:t>Accident Heatmap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6"/>
          <p:cNvSpPr/>
          <p:nvPr/>
        </p:nvSpPr>
        <p:spPr>
          <a:xfrm>
            <a:off x="10516320" y="5878800"/>
            <a:ext cx="7758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f28943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4"/>
              </a:rPr>
              <a:t>Map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1141560" y="105120"/>
            <a:ext cx="9905760" cy="90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Future </a:t>
            </a: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Phases </a:t>
            </a: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of </a:t>
            </a: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researc</a:t>
            </a: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141480" y="1423440"/>
            <a:ext cx="11886840" cy="511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TITAN Features of Interest: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92d05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Roadway name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92d05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County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92d05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Time of Crash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92d05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Time Notified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92d05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Time Arrived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92d05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Date of Crash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92d05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Speed Limit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92d05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Weather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Light condition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92d05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Driver Seatbelt / Airbag / Deployed / Injured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92d05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Vehicle Year / Type / Model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92d05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Owner/Driver Status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92d05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Passenger Seatbelt / Airbag / Deployed / Injured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92d05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Passenger Status / Seating Position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Line 3"/>
          <p:cNvSpPr/>
          <p:nvPr/>
        </p:nvSpPr>
        <p:spPr>
          <a:xfrm>
            <a:off x="215640" y="1811880"/>
            <a:ext cx="11614680" cy="360"/>
          </a:xfrm>
          <a:prstGeom prst="line">
            <a:avLst/>
          </a:prstGeom>
          <a:ln>
            <a:solidFill>
              <a:srgbClr val="92d050"/>
            </a:solidFill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pic>
        <p:nvPicPr>
          <p:cNvPr id="120" name="Picture 4" descr=""/>
          <p:cNvPicPr/>
          <p:nvPr/>
        </p:nvPicPr>
        <p:blipFill>
          <a:blip r:embed="rId1"/>
          <a:stretch/>
        </p:blipFill>
        <p:spPr>
          <a:xfrm>
            <a:off x="6636240" y="1968840"/>
            <a:ext cx="3513600" cy="2968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4044240" y="105120"/>
            <a:ext cx="4977000" cy="23547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54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Than</a:t>
            </a:r>
            <a:r>
              <a:rPr b="0" lang="en-US" sz="54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k </a:t>
            </a:r>
            <a:r>
              <a:rPr b="0" lang="en-US" sz="54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you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2" name="Line 2"/>
          <p:cNvSpPr/>
          <p:nvPr/>
        </p:nvSpPr>
        <p:spPr>
          <a:xfrm>
            <a:off x="4189680" y="1604520"/>
            <a:ext cx="3709440" cy="360"/>
          </a:xfrm>
          <a:prstGeom prst="line">
            <a:avLst/>
          </a:prstGeom>
          <a:ln>
            <a:solidFill>
              <a:srgbClr val="92d050"/>
            </a:solidFill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pic>
        <p:nvPicPr>
          <p:cNvPr id="123" name="Picture 5" descr=""/>
          <p:cNvPicPr/>
          <p:nvPr/>
        </p:nvPicPr>
        <p:blipFill>
          <a:blip r:embed="rId1"/>
          <a:stretch/>
        </p:blipFill>
        <p:spPr>
          <a:xfrm>
            <a:off x="1449720" y="1789920"/>
            <a:ext cx="3432960" cy="3432960"/>
          </a:xfrm>
          <a:prstGeom prst="rect">
            <a:avLst/>
          </a:prstGeom>
          <a:ln>
            <a:noFill/>
          </a:ln>
        </p:spPr>
      </p:pic>
      <p:sp>
        <p:nvSpPr>
          <p:cNvPr id="124" name="CustomShape 3"/>
          <p:cNvSpPr/>
          <p:nvPr/>
        </p:nvSpPr>
        <p:spPr>
          <a:xfrm>
            <a:off x="1449720" y="1789920"/>
            <a:ext cx="3432960" cy="3400920"/>
          </a:xfrm>
          <a:prstGeom prst="ellipse">
            <a:avLst/>
          </a:prstGeom>
          <a:noFill/>
          <a:ln w="7632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5" name="Picture 3" descr=""/>
          <p:cNvPicPr/>
          <p:nvPr/>
        </p:nvPicPr>
        <p:blipFill>
          <a:blip r:embed="rId2"/>
          <a:srcRect l="24946" t="0" r="25461" b="0"/>
          <a:stretch/>
        </p:blipFill>
        <p:spPr>
          <a:xfrm>
            <a:off x="7286760" y="1536480"/>
            <a:ext cx="3760920" cy="3940200"/>
          </a:xfrm>
          <a:prstGeom prst="rect">
            <a:avLst/>
          </a:prstGeom>
          <a:ln>
            <a:noFill/>
          </a:ln>
        </p:spPr>
      </p:pic>
      <p:sp>
        <p:nvSpPr>
          <p:cNvPr id="126" name="CustomShape 4"/>
          <p:cNvSpPr/>
          <p:nvPr/>
        </p:nvSpPr>
        <p:spPr>
          <a:xfrm>
            <a:off x="7473240" y="1829880"/>
            <a:ext cx="3433680" cy="3372840"/>
          </a:xfrm>
          <a:prstGeom prst="ellipse">
            <a:avLst/>
          </a:prstGeom>
          <a:noFill/>
          <a:ln w="7632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1141560" y="105120"/>
            <a:ext cx="9905760" cy="90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Project </a:t>
            </a: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Overvie</a:t>
            </a: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417600" y="1672560"/>
            <a:ext cx="10853280" cy="393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Hamilton County 911 Accident Call Reports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KCHA Lovell Field Station Weather Reports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Goal: To find a correlation between injuries sustained from vehicular accidents and weather occurrences.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1141560" y="105120"/>
            <a:ext cx="9905760" cy="90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Origina</a:t>
            </a: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 </a:t>
            </a: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Report </a:t>
            </a: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Entries </a:t>
            </a: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Become </a:t>
            </a: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feature</a:t>
            </a: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91" name="Picture 5" descr=""/>
          <p:cNvPicPr/>
          <p:nvPr/>
        </p:nvPicPr>
        <p:blipFill>
          <a:blip r:embed="rId1"/>
          <a:stretch/>
        </p:blipFill>
        <p:spPr>
          <a:xfrm>
            <a:off x="8499600" y="3453480"/>
            <a:ext cx="3376800" cy="2880720"/>
          </a:xfrm>
          <a:prstGeom prst="rect">
            <a:avLst/>
          </a:prstGeom>
          <a:ln>
            <a:noFill/>
          </a:ln>
        </p:spPr>
      </p:pic>
      <p:sp>
        <p:nvSpPr>
          <p:cNvPr id="92" name="CustomShape 2"/>
          <p:cNvSpPr/>
          <p:nvPr/>
        </p:nvSpPr>
        <p:spPr>
          <a:xfrm>
            <a:off x="261720" y="1099080"/>
            <a:ext cx="9140400" cy="51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Weather Reports: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b0f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Date/Time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b0f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Temperature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b0f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Dewpoint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b0f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Humidity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Wind Speed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Wind Gust Speed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Wind Direction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Wind Direction in Degrees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Pressure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b0f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Weather Event (22 </a:t>
            </a:r>
            <a:r>
              <a:rPr b="0" lang="en-US" sz="24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</a:t>
            </a:r>
            <a:r>
              <a:rPr b="0" lang="en-US" sz="24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4)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2720">
              <a:lnSpc>
                <a:spcPct val="100000"/>
              </a:lnSpc>
              <a:buClr>
                <a:srgbClr val="00b0f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Cloudy, Foggy, Rainy, Rainstorm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Line 3"/>
          <p:cNvSpPr/>
          <p:nvPr/>
        </p:nvSpPr>
        <p:spPr>
          <a:xfrm>
            <a:off x="344520" y="1483920"/>
            <a:ext cx="2560320" cy="360"/>
          </a:xfrm>
          <a:prstGeom prst="line">
            <a:avLst/>
          </a:prstGeom>
          <a:ln>
            <a:solidFill>
              <a:srgbClr val="00b0f0"/>
            </a:solidFill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94" name="Line 4"/>
          <p:cNvSpPr/>
          <p:nvPr/>
        </p:nvSpPr>
        <p:spPr>
          <a:xfrm>
            <a:off x="4790520" y="1504080"/>
            <a:ext cx="1875240" cy="360"/>
          </a:xfrm>
          <a:prstGeom prst="line">
            <a:avLst/>
          </a:prstGeom>
          <a:ln>
            <a:solidFill>
              <a:srgbClr val="00b0f0"/>
            </a:solidFill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95" name="TextShape 5"/>
          <p:cNvSpPr txBox="1"/>
          <p:nvPr/>
        </p:nvSpPr>
        <p:spPr>
          <a:xfrm>
            <a:off x="4667040" y="1099080"/>
            <a:ext cx="3836880" cy="2930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911 </a:t>
            </a: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Reports: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Date/Time </a:t>
            </a:r>
            <a:r>
              <a:rPr b="0" lang="en-US" sz="24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of Response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Date/Time 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of 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Resolution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Address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City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Latitude/Lon</a:t>
            </a:r>
            <a:r>
              <a:rPr b="0" lang="en-US" sz="2400" spc="-1" strike="noStrike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gitude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Problem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1141560" y="105120"/>
            <a:ext cx="9905760" cy="90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Division </a:t>
            </a: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of </a:t>
            </a: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Calls </a:t>
            </a: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per Type </a:t>
            </a: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of </a:t>
            </a: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Inciden</a:t>
            </a: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97" name="Content Placeholder 4" descr=""/>
          <p:cNvPicPr/>
          <p:nvPr/>
        </p:nvPicPr>
        <p:blipFill>
          <a:blip r:embed="rId1"/>
          <a:srcRect l="0" t="11979" r="14008" b="8731"/>
          <a:stretch/>
        </p:blipFill>
        <p:spPr>
          <a:xfrm>
            <a:off x="4206240" y="1086120"/>
            <a:ext cx="7840800" cy="5559480"/>
          </a:xfrm>
          <a:prstGeom prst="rect">
            <a:avLst/>
          </a:prstGeom>
          <a:ln>
            <a:noFill/>
          </a:ln>
          <a:effectLst>
            <a:outerShdw algn="tl" blurRad="190500" rotWithShape="0">
              <a:srgbClr val="000000">
                <a:alpha val="70000"/>
              </a:srgbClr>
            </a:outerShdw>
          </a:effectLst>
        </p:spPr>
      </p:pic>
      <p:sp>
        <p:nvSpPr>
          <p:cNvPr id="98" name="CustomShape 2"/>
          <p:cNvSpPr/>
          <p:nvPr/>
        </p:nvSpPr>
        <p:spPr>
          <a:xfrm>
            <a:off x="624600" y="1672560"/>
            <a:ext cx="3581280" cy="338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Injuries: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Injuries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Entrapment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Mass Causality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No Injuries: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No Injuries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Unknown Injuries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Delayed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1141560" y="105120"/>
            <a:ext cx="9905760" cy="90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Division </a:t>
            </a: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of Daily </a:t>
            </a: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Calls </a:t>
            </a: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Throug</a:t>
            </a: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hout </a:t>
            </a: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2017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00" name="Content Placeholder 4" descr=""/>
          <p:cNvPicPr/>
          <p:nvPr/>
        </p:nvPicPr>
        <p:blipFill>
          <a:blip r:embed="rId1"/>
          <a:srcRect l="7508" t="8439" r="8711" b="4990"/>
          <a:stretch/>
        </p:blipFill>
        <p:spPr>
          <a:xfrm>
            <a:off x="1630800" y="1010160"/>
            <a:ext cx="9087120" cy="5310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1141560" y="84240"/>
            <a:ext cx="9905760" cy="90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Average </a:t>
            </a: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Division </a:t>
            </a: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of </a:t>
            </a: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Hourly </a:t>
            </a: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Calls By </a:t>
            </a: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Day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02" name="Picture 2" descr=""/>
          <p:cNvPicPr/>
          <p:nvPr/>
        </p:nvPicPr>
        <p:blipFill>
          <a:blip r:embed="rId1"/>
          <a:srcRect l="7904" t="7657" r="7953" b="3898"/>
          <a:stretch/>
        </p:blipFill>
        <p:spPr>
          <a:xfrm>
            <a:off x="1141560" y="988920"/>
            <a:ext cx="9493200" cy="5647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1141560" y="84240"/>
            <a:ext cx="9905760" cy="90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Variabl</a:t>
            </a: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 </a:t>
            </a: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Importa</a:t>
            </a: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nce – </a:t>
            </a: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All </a:t>
            </a: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feature</a:t>
            </a: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04" name="Picture 1" descr=""/>
          <p:cNvPicPr/>
          <p:nvPr/>
        </p:nvPicPr>
        <p:blipFill>
          <a:blip r:embed="rId1"/>
          <a:stretch/>
        </p:blipFill>
        <p:spPr>
          <a:xfrm>
            <a:off x="1141560" y="1041480"/>
            <a:ext cx="10000800" cy="5448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1141560" y="84240"/>
            <a:ext cx="9905760" cy="90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top 5 </a:t>
            </a: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Variabl</a:t>
            </a: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es of </a:t>
            </a: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Importa</a:t>
            </a: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nce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06" name="Picture 2" descr=""/>
          <p:cNvPicPr/>
          <p:nvPr/>
        </p:nvPicPr>
        <p:blipFill>
          <a:blip r:embed="rId1"/>
          <a:stretch/>
        </p:blipFill>
        <p:spPr>
          <a:xfrm>
            <a:off x="1084680" y="1007280"/>
            <a:ext cx="10019160" cy="545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1141560" y="105120"/>
            <a:ext cx="9905760" cy="90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Adjuste</a:t>
            </a: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 and </a:t>
            </a: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Unadjus</a:t>
            </a: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ted P-</a:t>
            </a: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values </a:t>
            </a: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and </a:t>
            </a: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Odds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graphicFrame>
        <p:nvGraphicFramePr>
          <p:cNvPr id="108" name="Table 2"/>
          <p:cNvGraphicFramePr/>
          <p:nvPr/>
        </p:nvGraphicFramePr>
        <p:xfrm>
          <a:off x="806040" y="1009800"/>
          <a:ext cx="5120280" cy="4845960"/>
        </p:xfrm>
        <a:graphic>
          <a:graphicData uri="http://schemas.openxmlformats.org/drawingml/2006/table">
            <a:tbl>
              <a:tblPr/>
              <a:tblGrid>
                <a:gridCol w="1946520"/>
                <a:gridCol w="1719720"/>
                <a:gridCol w="1454040"/>
              </a:tblGrid>
              <a:tr h="415800"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 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UnAdjusted P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Adjusted P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989898"/>
                    </a:solidFill>
                  </a:tcPr>
                </a:tc>
              </a:tr>
              <a:tr h="264600"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Intercept 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0.000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0.000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7e7e7e"/>
                    </a:solidFill>
                  </a:tcPr>
                </a:tc>
              </a:tr>
              <a:tr h="264600"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Hour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0.001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0.001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989898"/>
                    </a:solidFill>
                  </a:tcPr>
                </a:tc>
              </a:tr>
              <a:tr h="264600"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Temperature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0.000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0.000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7e7e7e"/>
                    </a:solidFill>
                  </a:tcPr>
                </a:tc>
              </a:tr>
              <a:tr h="264600"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Dewpoint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0.000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0.000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989898"/>
                    </a:solidFill>
                  </a:tcPr>
                </a:tc>
              </a:tr>
              <a:tr h="264600"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Humidity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0.000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0.000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7e7e7e"/>
                    </a:solidFill>
                  </a:tcPr>
                </a:tc>
              </a:tr>
              <a:tr h="264600"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Wind Speed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0.076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989898"/>
                    </a:solidFill>
                  </a:tcPr>
                </a:tc>
              </a:tr>
              <a:tr h="264600"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Wind Gust Speed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0.012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7e7e7e"/>
                    </a:solidFill>
                  </a:tcPr>
                </a:tc>
              </a:tr>
              <a:tr h="440640"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Wind Direction Degrees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0.095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989898"/>
                    </a:solidFill>
                  </a:tcPr>
                </a:tc>
              </a:tr>
              <a:tr h="264600"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Pressure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0.871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7e7e7e"/>
                    </a:solidFill>
                  </a:tcPr>
                </a:tc>
              </a:tr>
              <a:tr h="264600"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Weekday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0.297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989898"/>
                    </a:solidFill>
                  </a:tcPr>
                </a:tc>
              </a:tr>
              <a:tr h="264600"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Month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0.001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0.000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7e7e7e"/>
                    </a:solidFill>
                  </a:tcPr>
                </a:tc>
              </a:tr>
              <a:tr h="264600"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Clear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0.911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989898"/>
                    </a:solidFill>
                  </a:tcPr>
                </a:tc>
              </a:tr>
              <a:tr h="264600"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Rainy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0.177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0.000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7e7e7e"/>
                    </a:solidFill>
                  </a:tcPr>
                </a:tc>
              </a:tr>
              <a:tr h="264600"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Rainstorm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0.000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0.000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989898"/>
                    </a:solidFill>
                  </a:tcPr>
                </a:tc>
              </a:tr>
              <a:tr h="264600"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Cloudy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0.117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0.000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7e7e7e"/>
                    </a:solidFill>
                  </a:tcPr>
                </a:tc>
              </a:tr>
              <a:tr h="285120"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Foggy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0.055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0.001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98989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9" name="Table 3"/>
          <p:cNvGraphicFramePr/>
          <p:nvPr/>
        </p:nvGraphicFramePr>
        <p:xfrm>
          <a:off x="6262200" y="1009800"/>
          <a:ext cx="5120280" cy="4845960"/>
        </p:xfrm>
        <a:graphic>
          <a:graphicData uri="http://schemas.openxmlformats.org/drawingml/2006/table">
            <a:tbl>
              <a:tblPr/>
              <a:tblGrid>
                <a:gridCol w="2157840"/>
                <a:gridCol w="1605240"/>
                <a:gridCol w="1357200"/>
              </a:tblGrid>
              <a:tr h="496440">
                <a:tc>
                  <a:txBody>
                    <a:bodyPr lIns="9000" rIns="9000" tIns="900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 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" marR="900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 lIns="9000" rIns="9000" tIns="900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UnAdjusted Odds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" marR="900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 lIns="9000" rIns="9000" tIns="900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Adjusted Odds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" marR="900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989898"/>
                    </a:solidFill>
                  </a:tcPr>
                </a:tc>
              </a:tr>
              <a:tr h="279000">
                <a:tc>
                  <a:txBody>
                    <a:bodyPr lIns="9000" rIns="9000" tIns="900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Hour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" marR="900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 lIns="9000" rIns="9000" tIns="900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1.0107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" marR="900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 lIns="9000" rIns="9000" tIns="900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1.099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" marR="900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7e7e7e"/>
                    </a:solidFill>
                  </a:tcPr>
                </a:tc>
              </a:tr>
              <a:tr h="279000">
                <a:tc>
                  <a:txBody>
                    <a:bodyPr lIns="9000" rIns="9000" tIns="900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Temperature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" marR="900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 lIns="9000" rIns="9000" tIns="900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1.0372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" marR="900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 lIns="9000" rIns="9000" tIns="900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1.03464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" marR="900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989898"/>
                    </a:solidFill>
                  </a:tcPr>
                </a:tc>
              </a:tr>
              <a:tr h="279000">
                <a:tc>
                  <a:txBody>
                    <a:bodyPr lIns="9000" rIns="9000" tIns="900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Dewpoint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" marR="900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 lIns="9000" rIns="9000" tIns="900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0.9656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" marR="900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 lIns="9000" rIns="9000" tIns="900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0.9681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" marR="900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7e7e7e"/>
                    </a:solidFill>
                  </a:tcPr>
                </a:tc>
              </a:tr>
              <a:tr h="279000">
                <a:tc>
                  <a:txBody>
                    <a:bodyPr lIns="9000" rIns="9000" tIns="900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Humidity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" marR="900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 lIns="9000" rIns="9000" tIns="900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1.0132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" marR="900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 lIns="9000" rIns="9000" tIns="900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1.0129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" marR="900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989898"/>
                    </a:solidFill>
                  </a:tcPr>
                </a:tc>
              </a:tr>
              <a:tr h="279000">
                <a:tc>
                  <a:txBody>
                    <a:bodyPr lIns="9000" rIns="9000" tIns="900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Wind Speed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" marR="900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 lIns="9000" rIns="9000" tIns="900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0.9951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" marR="900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 lIns="9000" rIns="9000" tIns="900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" marR="900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7e7e7e"/>
                    </a:solidFill>
                  </a:tcPr>
                </a:tc>
              </a:tr>
              <a:tr h="279000">
                <a:tc>
                  <a:txBody>
                    <a:bodyPr lIns="9000" rIns="9000" tIns="900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Wind Gust Speed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" marR="900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 lIns="9000" rIns="9000" tIns="900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1.0041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" marR="900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 lIns="9000" rIns="9000" tIns="900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" marR="900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989898"/>
                    </a:solidFill>
                  </a:tcPr>
                </a:tc>
              </a:tr>
              <a:tr h="426960">
                <a:tc>
                  <a:txBody>
                    <a:bodyPr lIns="9000" rIns="9000" tIns="900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Wind Direction Degrees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" marR="900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 lIns="9000" rIns="9000" tIns="900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0.9998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" marR="900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 lIns="9000" rIns="9000" tIns="900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" marR="900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7e7e7e"/>
                    </a:solidFill>
                  </a:tcPr>
                </a:tc>
              </a:tr>
              <a:tr h="279000">
                <a:tc>
                  <a:txBody>
                    <a:bodyPr lIns="9000" rIns="9000" tIns="900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Pressure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" marR="900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 lIns="9000" rIns="9000" tIns="900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1.0001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" marR="900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 lIns="9000" rIns="9000" tIns="900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" marR="900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989898"/>
                    </a:solidFill>
                  </a:tcPr>
                </a:tc>
              </a:tr>
              <a:tr h="279000">
                <a:tc>
                  <a:txBody>
                    <a:bodyPr lIns="9000" rIns="9000" tIns="900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Weekday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" marR="900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 lIns="9000" rIns="9000" tIns="900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1.0083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" marR="900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 lIns="9000" rIns="9000" tIns="900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" marR="900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7e7e7e"/>
                    </a:solidFill>
                  </a:tcPr>
                </a:tc>
              </a:tr>
              <a:tr h="279000">
                <a:tc>
                  <a:txBody>
                    <a:bodyPr lIns="9000" rIns="9000" tIns="900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Month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" marR="900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 lIns="9000" rIns="9000" tIns="900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0.9846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" marR="900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 lIns="9000" rIns="9000" tIns="900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0.9829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" marR="900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989898"/>
                    </a:solidFill>
                  </a:tcPr>
                </a:tc>
              </a:tr>
              <a:tr h="279000">
                <a:tc>
                  <a:txBody>
                    <a:bodyPr lIns="9000" rIns="9000" tIns="900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Clear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" marR="900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 lIns="9000" rIns="9000" tIns="900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0.977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" marR="900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 lIns="9000" rIns="9000" tIns="900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" marR="900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7e7e7e"/>
                    </a:solidFill>
                  </a:tcPr>
                </a:tc>
              </a:tr>
              <a:tr h="279000">
                <a:tc>
                  <a:txBody>
                    <a:bodyPr lIns="9000" rIns="9000" tIns="900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Rainy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" marR="900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 lIns="9000" rIns="9000" tIns="900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0.757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" marR="900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 lIns="9000" rIns="9000" tIns="900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0.7561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" marR="900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989898"/>
                    </a:solidFill>
                  </a:tcPr>
                </a:tc>
              </a:tr>
              <a:tr h="279000">
                <a:tc>
                  <a:txBody>
                    <a:bodyPr lIns="9000" rIns="9000" tIns="900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Rainstorm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" marR="900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 lIns="9000" rIns="9000" tIns="900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0.3787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" marR="900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 lIns="9000" rIns="9000" tIns="900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0.3827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" marR="900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7e7e7e"/>
                    </a:solidFill>
                  </a:tcPr>
                </a:tc>
              </a:tr>
              <a:tr h="279000">
                <a:tc>
                  <a:txBody>
                    <a:bodyPr lIns="9000" rIns="9000" tIns="900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Cloudy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" marR="900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 lIns="9000" rIns="9000" tIns="900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0.7265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" marR="900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 lIns="9000" rIns="9000" tIns="900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0.7344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" marR="900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989898"/>
                    </a:solidFill>
                  </a:tcPr>
                </a:tc>
              </a:tr>
              <a:tr h="295560">
                <a:tc>
                  <a:txBody>
                    <a:bodyPr lIns="9000" rIns="9000" tIns="900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Foggy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" marR="900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 lIns="9000" rIns="9000" tIns="900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0.6447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" marR="9000">
                    <a:lnL w="9360">
                      <a:solidFill>
                        <a:srgbClr val="c8c8c8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c8c8c8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 lIns="9000" rIns="9000" tIns="900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0.6727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" marR="900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c8c8c8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c8c8c8"/>
                      </a:solidFill>
                    </a:lnB>
                    <a:solidFill>
                      <a:srgbClr val="7e7e7e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9974</TotalTime>
  <Application>LibreOffice/5.1.6.2$Linux_X86_64 LibreOffice_project/10m0$Build-2</Application>
  <Words>899</Words>
  <Paragraphs>232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2018-05-25T19:36:16Z</dcterms:created>
  <dc:creator>Microsoft Office User</dc:creator>
  <dc:description/>
  <dc:language>en-US</dc:language>
  <cp:lastModifiedBy/>
  <dcterms:modified xsi:type="dcterms:W3CDTF">2018-07-05T08:36:55Z</dcterms:modified>
  <cp:revision>55</cp:revision>
  <dc:subject/>
  <dc:title> Motor Vehicle Accidents 911 emergency Call Data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16.0014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12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12</vt:i4>
  </property>
</Properties>
</file>